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BF698AE-1D51-482A-8D12-9285E1B8F275}">
          <p14:sldIdLst/>
        </p14:section>
        <p14:section name="Untitled Section" id="{B761BCE5-5712-4C0B-840E-50B0B9EB73FA}">
          <p14:sldIdLst>
            <p14:sldId id="25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E6E6E6"/>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92549F-1987-D3D8-044C-DB86B738FF3A}" v="673" dt="2025-10-10T18:38:20.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40"/>
    <p:restoredTop sz="96405"/>
  </p:normalViewPr>
  <p:slideViewPr>
    <p:cSldViewPr snapToGrid="0">
      <p:cViewPr>
        <p:scale>
          <a:sx n="50" d="100"/>
          <a:sy n="50" d="100"/>
        </p:scale>
        <p:origin x="64" y="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10/10/2025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10/10/2025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10/10/2025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10/10/2025</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2103689"/>
            <a:ext cx="21945600" cy="54053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1B6AD9F-C2D0-FAA0-B80B-B64AFDA924FD}"/>
              </a:ext>
            </a:extLst>
          </p:cNvPr>
          <p:cNvSpPr/>
          <p:nvPr/>
        </p:nvSpPr>
        <p:spPr>
          <a:xfrm>
            <a:off x="10424160" y="27587854"/>
            <a:ext cx="10102748" cy="473918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321091" y="3299343"/>
            <a:ext cx="18937133"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Visible-Wavelength Spectra of the Uranian Satellites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5595099"/>
            <a:ext cx="19376571" cy="1200329"/>
          </a:xfrm>
          <a:prstGeom prst="rect">
            <a:avLst/>
          </a:prstGeom>
          <a:noFill/>
        </p:spPr>
        <p:txBody>
          <a:bodyPr wrap="square" lIns="91440" tIns="45720" rIns="91440" bIns="45720" rtlCol="0" anchor="t">
            <a:spAutoFit/>
          </a:bodyPr>
          <a:lstStyle/>
          <a:p>
            <a:pPr algn="ctr"/>
            <a:r>
              <a:rPr lang="en-US" sz="4000" b="1" dirty="0">
                <a:solidFill>
                  <a:schemeClr val="bg1"/>
                </a:solidFill>
                <a:latin typeface="Arial"/>
                <a:cs typeface="Arial"/>
              </a:rPr>
              <a:t>Riley </a:t>
            </a:r>
            <a:r>
              <a:rPr lang="en-US" sz="4000" b="1" dirty="0" err="1">
                <a:solidFill>
                  <a:schemeClr val="bg1"/>
                </a:solidFill>
                <a:latin typeface="Arial"/>
                <a:cs typeface="Arial"/>
              </a:rPr>
              <a:t>DeColibus</a:t>
            </a:r>
            <a:r>
              <a:rPr lang="en-US" sz="4000" b="1" dirty="0">
                <a:solidFill>
                  <a:schemeClr val="bg1"/>
                </a:solidFill>
                <a:latin typeface="Arial"/>
                <a:cs typeface="Arial"/>
              </a:rPr>
              <a:t> (NASA Postdoctoral Fellow, 3222)</a:t>
            </a:r>
          </a:p>
          <a:p>
            <a:pPr algn="ctr"/>
            <a:r>
              <a:rPr lang="en-US" sz="3200" b="1" dirty="0">
                <a:solidFill>
                  <a:schemeClr val="bg1"/>
                </a:solidFill>
                <a:latin typeface="Arial" panose="020B0604020202020204" pitchFamily="34" charset="0"/>
                <a:cs typeface="Arial" panose="020B0604020202020204" pitchFamily="34" charset="0"/>
              </a:rPr>
              <a:t>Bonnie Buratti (320), Richard Cartwright (JHU APL), Will Grundy (Lowell Obs.), Michael Hicks</a:t>
            </a:r>
            <a:r>
              <a:rPr lang="en-US" sz="2400" b="1" dirty="0">
                <a:solidFill>
                  <a:schemeClr val="bg1"/>
                </a:solidFill>
                <a:latin typeface="Arial" panose="020B0604020202020204" pitchFamily="34" charset="0"/>
                <a:cs typeface="Arial" panose="020B0604020202020204" pitchFamily="34" charset="0"/>
              </a:rPr>
              <a:t>†</a:t>
            </a:r>
          </a:p>
        </p:txBody>
      </p:sp>
      <p:grpSp>
        <p:nvGrpSpPr>
          <p:cNvPr id="3" name="Group 2">
            <a:extLst>
              <a:ext uri="{FF2B5EF4-FFF2-40B4-BE49-F238E27FC236}">
                <a16:creationId xmlns:a16="http://schemas.microsoft.com/office/drawing/2014/main" id="{B201E15E-0A00-3AA1-BDC7-A03139FFCD2B}"/>
              </a:ext>
            </a:extLst>
          </p:cNvPr>
          <p:cNvGrpSpPr/>
          <p:nvPr/>
        </p:nvGrpSpPr>
        <p:grpSpPr>
          <a:xfrm>
            <a:off x="0" y="0"/>
            <a:ext cx="21945600" cy="2018594"/>
            <a:chOff x="0" y="0"/>
            <a:chExt cx="21945600" cy="2018594"/>
          </a:xfrm>
        </p:grpSpPr>
        <p:sp>
          <p:nvSpPr>
            <p:cNvPr id="5" name="Rectangle 4">
              <a:extLst>
                <a:ext uri="{FF2B5EF4-FFF2-40B4-BE49-F238E27FC236}">
                  <a16:creationId xmlns:a16="http://schemas.microsoft.com/office/drawing/2014/main" id="{A0F91F86-830D-56DC-415B-802180336266}"/>
                </a:ext>
              </a:extLst>
            </p:cNvPr>
            <p:cNvSpPr/>
            <p:nvPr/>
          </p:nvSpPr>
          <p:spPr>
            <a:xfrm>
              <a:off x="0" y="0"/>
              <a:ext cx="21945600" cy="20185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6" name="TextBox 5">
              <a:extLst>
                <a:ext uri="{FF2B5EF4-FFF2-40B4-BE49-F238E27FC236}">
                  <a16:creationId xmlns:a16="http://schemas.microsoft.com/office/drawing/2014/main" id="{DF3C2645-EB1F-AFC2-1610-E29315DA05B5}"/>
                </a:ext>
              </a:extLst>
            </p:cNvPr>
            <p:cNvSpPr txBox="1"/>
            <p:nvPr/>
          </p:nvSpPr>
          <p:spPr>
            <a:xfrm>
              <a:off x="1173616" y="836401"/>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pic>
          <p:nvPicPr>
            <p:cNvPr id="11" name="Picture 10">
              <a:extLst>
                <a:ext uri="{FF2B5EF4-FFF2-40B4-BE49-F238E27FC236}">
                  <a16:creationId xmlns:a16="http://schemas.microsoft.com/office/drawing/2014/main" id="{2F00CF16-5827-9E20-D8F2-BAEEF7AD9B4A}"/>
                </a:ext>
              </a:extLst>
            </p:cNvPr>
            <p:cNvPicPr>
              <a:picLocks noChangeAspect="1"/>
            </p:cNvPicPr>
            <p:nvPr/>
          </p:nvPicPr>
          <p:blipFill>
            <a:blip r:embed="rId2"/>
            <a:stretch>
              <a:fillRect/>
            </a:stretch>
          </p:blipFill>
          <p:spPr>
            <a:xfrm>
              <a:off x="18999760" y="185325"/>
              <a:ext cx="1697902" cy="1697902"/>
            </a:xfrm>
            <a:prstGeom prst="rect">
              <a:avLst/>
            </a:prstGeom>
          </p:spPr>
        </p:pic>
      </p:grpSp>
      <p:sp>
        <p:nvSpPr>
          <p:cNvPr id="9" name="TextBox 8">
            <a:extLst>
              <a:ext uri="{FF2B5EF4-FFF2-40B4-BE49-F238E27FC236}">
                <a16:creationId xmlns:a16="http://schemas.microsoft.com/office/drawing/2014/main" id="{9F7C05A0-162E-FFF5-9DF7-540257C25131}"/>
              </a:ext>
            </a:extLst>
          </p:cNvPr>
          <p:cNvSpPr txBox="1"/>
          <p:nvPr/>
        </p:nvSpPr>
        <p:spPr>
          <a:xfrm>
            <a:off x="801361" y="2657606"/>
            <a:ext cx="20416026" cy="707886"/>
          </a:xfrm>
          <a:prstGeom prst="rect">
            <a:avLst/>
          </a:prstGeom>
          <a:solidFill>
            <a:srgbClr val="92D050"/>
          </a:solid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sp>
        <p:nvSpPr>
          <p:cNvPr id="19" name="TextBox 18">
            <a:extLst>
              <a:ext uri="{FF2B5EF4-FFF2-40B4-BE49-F238E27FC236}">
                <a16:creationId xmlns:a16="http://schemas.microsoft.com/office/drawing/2014/main" id="{0C5D4582-19F0-8FBF-4DA5-C82F5D9562F8}"/>
              </a:ext>
            </a:extLst>
          </p:cNvPr>
          <p:cNvSpPr txBox="1"/>
          <p:nvPr/>
        </p:nvSpPr>
        <p:spPr>
          <a:xfrm>
            <a:off x="1173616" y="28274627"/>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20" name="TextBox 19">
            <a:extLst>
              <a:ext uri="{FF2B5EF4-FFF2-40B4-BE49-F238E27FC236}">
                <a16:creationId xmlns:a16="http://schemas.microsoft.com/office/drawing/2014/main" id="{DDCEF572-2829-0469-6F59-0BC67CCE459B}"/>
              </a:ext>
            </a:extLst>
          </p:cNvPr>
          <p:cNvSpPr txBox="1"/>
          <p:nvPr/>
        </p:nvSpPr>
        <p:spPr>
          <a:xfrm>
            <a:off x="1173616" y="31099133"/>
            <a:ext cx="5976257" cy="1323439"/>
          </a:xfrm>
          <a:prstGeom prst="rect">
            <a:avLst/>
          </a:prstGeom>
          <a:noFill/>
        </p:spPr>
        <p:txBody>
          <a:bodyPr wrap="square" lIns="91440" tIns="45720" rIns="91440" bIns="45720" rtlCol="0" anchor="t">
            <a:spAutoFit/>
          </a:bodyPr>
          <a:lstStyle/>
          <a:p>
            <a:pPr>
              <a:spcBef>
                <a:spcPts val="1200"/>
              </a:spcBef>
            </a:pPr>
            <a:r>
              <a:rPr lang="en-US" sz="2000" dirty="0">
                <a:latin typeface="Arial"/>
                <a:cs typeface="Arial"/>
              </a:rPr>
              <a:t>Clearance Number: CL#00-0000</a:t>
            </a:r>
            <a:endParaRPr lang="en-US" sz="2000" dirty="0">
              <a:latin typeface="Arial" panose="020B0604020202020204" pitchFamily="34" charset="0"/>
              <a:cs typeface="Arial" panose="020B0604020202020204" pitchFamily="34" charset="0"/>
            </a:endParaRPr>
          </a:p>
          <a:p>
            <a:pPr>
              <a:spcBef>
                <a:spcPts val="1200"/>
              </a:spcBef>
            </a:pPr>
            <a:r>
              <a:rPr lang="en-US" sz="2000" dirty="0">
                <a:latin typeface="Arial"/>
                <a:cs typeface="Arial"/>
              </a:rPr>
              <a:t>Poster Number: PRD-P-005</a:t>
            </a:r>
            <a:endParaRPr lang="en-US" sz="2000" dirty="0">
              <a:latin typeface="Arial" panose="020B0604020202020204" pitchFamily="34" charset="0"/>
              <a:cs typeface="Arial" panose="020B0604020202020204" pitchFamily="34" charset="0"/>
            </a:endParaRPr>
          </a:p>
          <a:p>
            <a:pPr>
              <a:spcBef>
                <a:spcPts val="1200"/>
              </a:spcBef>
            </a:pPr>
            <a:r>
              <a:rPr lang="en-US" sz="2000" dirty="0">
                <a:latin typeface="Helvetica" pitchFamily="2" charset="0"/>
                <a:cs typeface="Arial" panose="020B0604020202020204" pitchFamily="34" charset="0"/>
              </a:rPr>
              <a:t>Copyright 2024. All rights reserved.</a:t>
            </a:r>
          </a:p>
        </p:txBody>
      </p:sp>
      <p:sp>
        <p:nvSpPr>
          <p:cNvPr id="21" name="TextBox 20">
            <a:extLst>
              <a:ext uri="{FF2B5EF4-FFF2-40B4-BE49-F238E27FC236}">
                <a16:creationId xmlns:a16="http://schemas.microsoft.com/office/drawing/2014/main" id="{0C163949-825A-3308-DC97-7F4B21CA84C5}"/>
              </a:ext>
            </a:extLst>
          </p:cNvPr>
          <p:cNvSpPr txBox="1"/>
          <p:nvPr/>
        </p:nvSpPr>
        <p:spPr>
          <a:xfrm>
            <a:off x="10459832" y="27587854"/>
            <a:ext cx="9798392" cy="5232202"/>
          </a:xfrm>
          <a:prstGeom prst="rect">
            <a:avLst/>
          </a:prstGeom>
          <a:noFill/>
        </p:spPr>
        <p:txBody>
          <a:bodyPr wrap="square" rtlCol="0">
            <a:spAutoFit/>
          </a:bodyPr>
          <a:lstStyle/>
          <a:p>
            <a:pPr>
              <a:spcBef>
                <a:spcPct val="0"/>
              </a:spcBef>
            </a:pPr>
            <a:r>
              <a:rPr lang="en-US" altLang="en-US" sz="2800" b="1" dirty="0">
                <a:latin typeface="Arial" panose="020B0604020202020204" pitchFamily="34" charset="0"/>
              </a:rPr>
              <a:t>References:</a:t>
            </a:r>
          </a:p>
          <a:p>
            <a:pPr>
              <a:spcBef>
                <a:spcPct val="0"/>
              </a:spcBef>
            </a:pPr>
            <a:r>
              <a:rPr lang="en-US" altLang="en-US" sz="2400" dirty="0">
                <a:latin typeface="Arial" panose="020B0604020202020204" pitchFamily="34" charset="0"/>
              </a:rPr>
              <a:t>[1] National Academies of Science, Engineering, and Medicine (2022), </a:t>
            </a:r>
            <a:r>
              <a:rPr lang="en-US" altLang="en-US" sz="2400" i="1" dirty="0">
                <a:latin typeface="Arial" panose="020B0604020202020204" pitchFamily="34" charset="0"/>
              </a:rPr>
              <a:t>National Academies Press</a:t>
            </a:r>
          </a:p>
          <a:p>
            <a:pPr>
              <a:spcBef>
                <a:spcPct val="0"/>
              </a:spcBef>
            </a:pPr>
            <a:r>
              <a:rPr lang="en-US" altLang="en-US" sz="2400" dirty="0">
                <a:latin typeface="Arial" panose="020B0604020202020204" pitchFamily="34" charset="0"/>
              </a:rPr>
              <a:t>[2] Buratti &amp; Mosher (1991), </a:t>
            </a:r>
            <a:r>
              <a:rPr lang="en-US" altLang="en-US" sz="2400" i="1" dirty="0">
                <a:latin typeface="Arial" panose="020B0604020202020204" pitchFamily="34" charset="0"/>
              </a:rPr>
              <a:t>Icarus</a:t>
            </a:r>
            <a:r>
              <a:rPr lang="en-US" altLang="en-US" sz="2400" dirty="0">
                <a:latin typeface="Arial" panose="020B0604020202020204" pitchFamily="34" charset="0"/>
              </a:rPr>
              <a:t>, 90, 1</a:t>
            </a:r>
          </a:p>
          <a:p>
            <a:pPr>
              <a:spcBef>
                <a:spcPct val="0"/>
              </a:spcBef>
            </a:pPr>
            <a:r>
              <a:rPr lang="en-US" altLang="en-US" sz="2400" dirty="0">
                <a:latin typeface="Arial" panose="020B0604020202020204" pitchFamily="34" charset="0"/>
              </a:rPr>
              <a:t>[3] Cartwright et al. (2018), </a:t>
            </a:r>
            <a:r>
              <a:rPr lang="en-US" altLang="en-US" sz="2400" i="1" dirty="0">
                <a:latin typeface="Arial" panose="020B0604020202020204" pitchFamily="34" charset="0"/>
              </a:rPr>
              <a:t>Icarus</a:t>
            </a:r>
            <a:r>
              <a:rPr lang="en-US" altLang="en-US" sz="2400" dirty="0">
                <a:latin typeface="Arial" panose="020B0604020202020204" pitchFamily="34" charset="0"/>
              </a:rPr>
              <a:t>, 314, 210</a:t>
            </a:r>
          </a:p>
          <a:p>
            <a:pPr>
              <a:spcBef>
                <a:spcPct val="0"/>
              </a:spcBef>
            </a:pPr>
            <a:r>
              <a:rPr lang="en-US" altLang="en-US" sz="2400" dirty="0">
                <a:latin typeface="Arial" panose="020B0604020202020204" pitchFamily="34" charset="0"/>
              </a:rPr>
              <a:t>[4] Tamayo et al. (2013), </a:t>
            </a:r>
            <a:r>
              <a:rPr lang="en-US" altLang="en-US" sz="2400" i="1" dirty="0">
                <a:latin typeface="Arial" panose="020B0604020202020204" pitchFamily="34" charset="0"/>
              </a:rPr>
              <a:t>Icarus</a:t>
            </a:r>
            <a:r>
              <a:rPr lang="en-US" altLang="en-US" sz="2400" dirty="0">
                <a:latin typeface="Arial" panose="020B0604020202020204" pitchFamily="34" charset="0"/>
              </a:rPr>
              <a:t>, 226, 655</a:t>
            </a:r>
          </a:p>
          <a:p>
            <a:pPr>
              <a:spcBef>
                <a:spcPct val="0"/>
              </a:spcBef>
            </a:pPr>
            <a:r>
              <a:rPr lang="en-US" altLang="en-US" sz="2400" dirty="0">
                <a:latin typeface="Arial" panose="020B0604020202020204" pitchFamily="34" charset="0"/>
              </a:rPr>
              <a:t>[5] Buratti et al. (2002), </a:t>
            </a:r>
            <a:r>
              <a:rPr lang="en-US" altLang="en-US" sz="2400" i="1" dirty="0">
                <a:latin typeface="Arial" panose="020B0604020202020204" pitchFamily="34" charset="0"/>
              </a:rPr>
              <a:t>Icarus</a:t>
            </a:r>
            <a:r>
              <a:rPr lang="en-US" altLang="en-US" sz="2400" dirty="0">
                <a:latin typeface="Arial" panose="020B0604020202020204" pitchFamily="34" charset="0"/>
              </a:rPr>
              <a:t>, 155, 375</a:t>
            </a:r>
          </a:p>
          <a:p>
            <a:pPr>
              <a:spcBef>
                <a:spcPct val="0"/>
              </a:spcBef>
            </a:pPr>
            <a:r>
              <a:rPr lang="en-US" altLang="en-US" sz="2800" b="1" dirty="0">
                <a:latin typeface="Arial" panose="020B0604020202020204" pitchFamily="34" charset="0"/>
              </a:rPr>
              <a:t>Publications and Acknowledgements:</a:t>
            </a:r>
          </a:p>
          <a:p>
            <a:pPr>
              <a:spcBef>
                <a:spcPct val="0"/>
              </a:spcBef>
            </a:pPr>
            <a:r>
              <a:rPr lang="en-US" altLang="en-US" sz="2400" dirty="0">
                <a:latin typeface="Arial" panose="020B0604020202020204" pitchFamily="34" charset="0"/>
              </a:rPr>
              <a:t>DPS 54 oral presentation, October 10, 2024</a:t>
            </a:r>
          </a:p>
          <a:p>
            <a:pPr>
              <a:spcBef>
                <a:spcPct val="0"/>
              </a:spcBef>
            </a:pPr>
            <a:r>
              <a:rPr lang="en-US" altLang="en-US" sz="2400" dirty="0">
                <a:latin typeface="Arial" panose="020B0604020202020204" pitchFamily="34" charset="0"/>
              </a:rPr>
              <a:t>Manuscript in preparation</a:t>
            </a:r>
          </a:p>
          <a:p>
            <a:pPr>
              <a:spcBef>
                <a:spcPct val="0"/>
              </a:spcBef>
            </a:pPr>
            <a:r>
              <a:rPr lang="en-US" altLang="en-US" sz="2800" b="1" dirty="0">
                <a:latin typeface="Arial" panose="020B0604020202020204" pitchFamily="34" charset="0"/>
              </a:rPr>
              <a:t>Author Contact Information: </a:t>
            </a:r>
          </a:p>
          <a:p>
            <a:pPr>
              <a:spcBef>
                <a:spcPct val="0"/>
              </a:spcBef>
            </a:pPr>
            <a:r>
              <a:rPr lang="en-US" altLang="en-US" sz="2800" b="1" i="1" dirty="0">
                <a:solidFill>
                  <a:schemeClr val="bg2">
                    <a:lumMod val="50000"/>
                  </a:schemeClr>
                </a:solidFill>
                <a:latin typeface="Arial" panose="020B0604020202020204" pitchFamily="34" charset="0"/>
              </a:rPr>
              <a:t>(626) 429-2783, riley.a.decolibus@jpl.nasa.gov</a:t>
            </a:r>
            <a:endParaRPr lang="en-US" altLang="en-US" sz="2800" i="1" dirty="0">
              <a:solidFill>
                <a:schemeClr val="bg2">
                  <a:lumMod val="50000"/>
                </a:schemeClr>
              </a:solidFill>
              <a:latin typeface="Arial" panose="020B0604020202020204" pitchFamily="34" charset="0"/>
            </a:endParaRPr>
          </a:p>
          <a:p>
            <a:endParaRPr lang="en-US" sz="3000" dirty="0"/>
          </a:p>
        </p:txBody>
      </p:sp>
      <p:sp>
        <p:nvSpPr>
          <p:cNvPr id="22" name="Rectangle 21">
            <a:extLst>
              <a:ext uri="{FF2B5EF4-FFF2-40B4-BE49-F238E27FC236}">
                <a16:creationId xmlns:a16="http://schemas.microsoft.com/office/drawing/2014/main" id="{A0AD165F-4383-9ED5-433A-8CD61BDD6090}"/>
              </a:ext>
            </a:extLst>
          </p:cNvPr>
          <p:cNvSpPr/>
          <p:nvPr/>
        </p:nvSpPr>
        <p:spPr>
          <a:xfrm>
            <a:off x="1239459" y="12178223"/>
            <a:ext cx="9184701" cy="3108543"/>
          </a:xfrm>
          <a:prstGeom prst="rect">
            <a:avLst/>
          </a:prstGeom>
        </p:spPr>
        <p:txBody>
          <a:bodyPr wrap="square" lIns="91440" tIns="45720" rIns="91440" bIns="45720" anchor="t">
            <a:spAutoFit/>
          </a:bodyPr>
          <a:lstStyle/>
          <a:p>
            <a:r>
              <a:rPr lang="en-US" sz="2800" b="1" dirty="0"/>
              <a:t>Objectives </a:t>
            </a:r>
            <a:endParaRPr lang="en-US" sz="2800" dirty="0">
              <a:solidFill>
                <a:srgbClr val="FF0000"/>
              </a:solidFill>
            </a:endParaRPr>
          </a:p>
          <a:p>
            <a:r>
              <a:rPr lang="en-US" sz="2800"/>
              <a:t>We are analyzing previously unpublished </a:t>
            </a:r>
            <a:r>
              <a:rPr lang="en-US" sz="2800" dirty="0"/>
              <a:t>spectroscopic data sets acquired with ground-based telescopes. By quantifying variations in the spectral slope of each moon as a function of both longitude (leading/trailing hemisphere) and latitude, we aim to constrain whether these variations in color originate from external or internal processes.</a:t>
            </a:r>
          </a:p>
        </p:txBody>
      </p:sp>
      <p:sp>
        <p:nvSpPr>
          <p:cNvPr id="23" name="Rectangle 22">
            <a:extLst>
              <a:ext uri="{FF2B5EF4-FFF2-40B4-BE49-F238E27FC236}">
                <a16:creationId xmlns:a16="http://schemas.microsoft.com/office/drawing/2014/main" id="{AA3CC122-F231-606A-D2B7-8AACDD3887AD}"/>
              </a:ext>
            </a:extLst>
          </p:cNvPr>
          <p:cNvSpPr/>
          <p:nvPr/>
        </p:nvSpPr>
        <p:spPr>
          <a:xfrm>
            <a:off x="1254622" y="7593650"/>
            <a:ext cx="18901367" cy="4401205"/>
          </a:xfrm>
          <a:prstGeom prst="rect">
            <a:avLst/>
          </a:prstGeom>
        </p:spPr>
        <p:txBody>
          <a:bodyPr wrap="square">
            <a:spAutoFit/>
          </a:bodyPr>
          <a:lstStyle/>
          <a:p>
            <a:r>
              <a:rPr lang="en-US" sz="2800" b="1" dirty="0"/>
              <a:t>Background </a:t>
            </a:r>
            <a:endParaRPr lang="en-US" sz="2800" dirty="0">
              <a:solidFill>
                <a:srgbClr val="FF0000"/>
              </a:solidFill>
            </a:endParaRPr>
          </a:p>
          <a:p>
            <a:r>
              <a:rPr lang="en-US" sz="2800" dirty="0"/>
              <a:t>The moons of Uranus have been the focus of renewed interest thanks to the 2023-2032 Planetary Science Decadal Survey, which recommended a Uranus orbiter mission as the highest priority new Flagship mission in the next decade [1]. Differences in the colors of the leading and trailing hemispheres of Umbriel, Titania, and Oberon were detected in Voyager 2 imaging data [2]. Reflectance spectroscopy of the moons’ surfaces at visible wavelengths could constrain color and spectral slope differences between their leading and trailing hemispheres, which could be indicative of external processes affecting their surfaces (Figure 1). For example, the leading hemisphere of a moon will receive more impacts from dust and meteorites, in the same way that more bugs hit your front windshield than the back window when you’re driving on the highway. Over time, this can build up such that the leading hemisphere of the moons are covered by dark dust originating from outer irregular moons [2]. However, previous studies have not thoroughly investigated leading/trailing asymmetries in visible-wavelength spectra of the Uranian moons.</a:t>
            </a:r>
            <a:endParaRPr lang="en-US" sz="2800" dirty="0">
              <a:solidFill>
                <a:srgbClr val="0070C0"/>
              </a:solidFill>
            </a:endParaRPr>
          </a:p>
        </p:txBody>
      </p:sp>
      <p:sp>
        <p:nvSpPr>
          <p:cNvPr id="24" name="Rectangle 23">
            <a:extLst>
              <a:ext uri="{FF2B5EF4-FFF2-40B4-BE49-F238E27FC236}">
                <a16:creationId xmlns:a16="http://schemas.microsoft.com/office/drawing/2014/main" id="{8E5EA3A6-500A-209C-E465-2547F7892284}"/>
              </a:ext>
            </a:extLst>
          </p:cNvPr>
          <p:cNvSpPr/>
          <p:nvPr/>
        </p:nvSpPr>
        <p:spPr>
          <a:xfrm>
            <a:off x="1234923" y="15636645"/>
            <a:ext cx="8955616" cy="5693866"/>
          </a:xfrm>
          <a:prstGeom prst="rect">
            <a:avLst/>
          </a:prstGeom>
        </p:spPr>
        <p:txBody>
          <a:bodyPr wrap="square" lIns="91440" tIns="45720" rIns="91440" bIns="45720" anchor="t">
            <a:spAutoFit/>
          </a:bodyPr>
          <a:lstStyle/>
          <a:p>
            <a:r>
              <a:rPr lang="en-US" sz="2800" b="1" dirty="0"/>
              <a:t>Approach and Results </a:t>
            </a:r>
            <a:endParaRPr lang="en-US" sz="2800" dirty="0">
              <a:solidFill>
                <a:srgbClr val="FF0000"/>
              </a:solidFill>
            </a:endParaRPr>
          </a:p>
          <a:p>
            <a:r>
              <a:rPr lang="en-US" sz="2800" dirty="0"/>
              <a:t>We are analyzing visible-wavelength spectra of the Uranian moons from the Palomar 200” telescope and Lowell Discovery Telescope. Our results (Figure 2) support previous studies suggesting that the leading hemispheres of the Uranian satellites are more reddish than their trailing hemispheres [2,3]. This is likely due to the leading hemispheres of the moons being mantled by dust populations originating from Uranus’s outer irregular satellites. A similar process is thought to be responsible for the dark leading hemisphere of the Saturnian moon Iapetus [4,5]. No previously undiscovered narrow absorption features are evident in our spectra.</a:t>
            </a:r>
            <a:endParaRPr lang="en-US" sz="2800" dirty="0">
              <a:ea typeface="Calibri"/>
              <a:cs typeface="Calibri"/>
            </a:endParaRPr>
          </a:p>
        </p:txBody>
      </p:sp>
      <p:sp>
        <p:nvSpPr>
          <p:cNvPr id="25" name="Rectangle 24">
            <a:extLst>
              <a:ext uri="{FF2B5EF4-FFF2-40B4-BE49-F238E27FC236}">
                <a16:creationId xmlns:a16="http://schemas.microsoft.com/office/drawing/2014/main" id="{F08F02A9-6EF0-7928-A66C-F0279FA445BC}"/>
              </a:ext>
            </a:extLst>
          </p:cNvPr>
          <p:cNvSpPr/>
          <p:nvPr/>
        </p:nvSpPr>
        <p:spPr>
          <a:xfrm>
            <a:off x="1247685" y="21649184"/>
            <a:ext cx="8845066" cy="3108543"/>
          </a:xfrm>
          <a:prstGeom prst="rect">
            <a:avLst/>
          </a:prstGeom>
        </p:spPr>
        <p:txBody>
          <a:bodyPr wrap="square" lIns="91440" tIns="45720" rIns="91440" bIns="45720" anchor="t">
            <a:spAutoFit/>
          </a:bodyPr>
          <a:lstStyle/>
          <a:p>
            <a:r>
              <a:rPr lang="en-US" sz="2800" b="1" dirty="0"/>
              <a:t>Significance of Results/Benefits to NASA/JPL </a:t>
            </a:r>
            <a:endParaRPr lang="en-US" sz="2800" dirty="0">
              <a:solidFill>
                <a:srgbClr val="FF0000"/>
              </a:solidFill>
            </a:endParaRPr>
          </a:p>
          <a:p>
            <a:r>
              <a:rPr lang="en-US" sz="2800" dirty="0"/>
              <a:t>This work incorporates a thorough investigation of spectral properties of the Uranian satellites at a significantly higher spectral resolution and signal-to-noise ratio than previous work. We will provide our final spectral data files upon publication in a peer-reviewed scientific journal, resulting in an open-access, high-quality spectroscopic data set.</a:t>
            </a:r>
          </a:p>
        </p:txBody>
      </p:sp>
      <p:sp>
        <p:nvSpPr>
          <p:cNvPr id="26" name="Rectangle 25">
            <a:extLst>
              <a:ext uri="{FF2B5EF4-FFF2-40B4-BE49-F238E27FC236}">
                <a16:creationId xmlns:a16="http://schemas.microsoft.com/office/drawing/2014/main" id="{4D88D247-E247-1C9C-2A9F-45D4E6040B12}"/>
              </a:ext>
            </a:extLst>
          </p:cNvPr>
          <p:cNvSpPr/>
          <p:nvPr/>
        </p:nvSpPr>
        <p:spPr>
          <a:xfrm>
            <a:off x="1252263" y="25121132"/>
            <a:ext cx="8480236" cy="2677656"/>
          </a:xfrm>
          <a:prstGeom prst="rect">
            <a:avLst/>
          </a:prstGeom>
        </p:spPr>
        <p:txBody>
          <a:bodyPr wrap="square" lIns="91440" tIns="45720" rIns="91440" bIns="45720" anchor="t">
            <a:spAutoFit/>
          </a:bodyPr>
          <a:lstStyle/>
          <a:p>
            <a:r>
              <a:rPr lang="en-US" sz="2800" b="1" dirty="0"/>
              <a:t>Future Work </a:t>
            </a:r>
            <a:endParaRPr lang="en-US" sz="2800" dirty="0">
              <a:solidFill>
                <a:srgbClr val="FF0000"/>
              </a:solidFill>
            </a:endParaRPr>
          </a:p>
          <a:p>
            <a:r>
              <a:rPr lang="en-US" sz="2800" dirty="0">
                <a:solidFill>
                  <a:srgbClr val="000000"/>
                </a:solidFill>
                <a:latin typeface="Calibri"/>
                <a:ea typeface="Calibri"/>
                <a:cs typeface="Calibri"/>
              </a:rPr>
              <a:t>This work is nearing completion and will be submitted to a peer-reviewed journal by the end of this year. Future studies could use these spectra in combination with UV and near-IR data to produce more accurate spectral models of surface composition.</a:t>
            </a:r>
            <a:endParaRPr lang="en-US" sz="2800" dirty="0">
              <a:latin typeface="Calibri"/>
              <a:ea typeface="Calibri"/>
              <a:cs typeface="Calibri"/>
            </a:endParaRPr>
          </a:p>
        </p:txBody>
      </p:sp>
      <p:pic>
        <p:nvPicPr>
          <p:cNvPr id="16" name="Picture 15">
            <a:extLst>
              <a:ext uri="{FF2B5EF4-FFF2-40B4-BE49-F238E27FC236}">
                <a16:creationId xmlns:a16="http://schemas.microsoft.com/office/drawing/2014/main" id="{362CA5CF-D419-426E-9003-BD729E477F8A}"/>
              </a:ext>
            </a:extLst>
          </p:cNvPr>
          <p:cNvPicPr>
            <a:picLocks noChangeAspect="1"/>
          </p:cNvPicPr>
          <p:nvPr/>
        </p:nvPicPr>
        <p:blipFill>
          <a:blip r:embed="rId3"/>
          <a:srcRect/>
          <a:stretch/>
        </p:blipFill>
        <p:spPr>
          <a:xfrm>
            <a:off x="10658451" y="17794233"/>
            <a:ext cx="9222375" cy="7685313"/>
          </a:xfrm>
          <a:prstGeom prst="rect">
            <a:avLst/>
          </a:prstGeom>
        </p:spPr>
      </p:pic>
      <p:sp>
        <p:nvSpPr>
          <p:cNvPr id="17" name="TextBox 16">
            <a:extLst>
              <a:ext uri="{FF2B5EF4-FFF2-40B4-BE49-F238E27FC236}">
                <a16:creationId xmlns:a16="http://schemas.microsoft.com/office/drawing/2014/main" id="{EAE7D426-C7CB-DF5F-8EA9-0F32E5927E78}"/>
              </a:ext>
            </a:extLst>
          </p:cNvPr>
          <p:cNvSpPr txBox="1"/>
          <p:nvPr/>
        </p:nvSpPr>
        <p:spPr>
          <a:xfrm>
            <a:off x="10287001" y="25488816"/>
            <a:ext cx="10459260" cy="1938992"/>
          </a:xfrm>
          <a:prstGeom prst="rect">
            <a:avLst/>
          </a:prstGeom>
          <a:noFill/>
        </p:spPr>
        <p:txBody>
          <a:bodyPr wrap="square" lIns="91440" tIns="45720" rIns="91440" bIns="45720" rtlCol="0" anchor="t">
            <a:spAutoFit/>
          </a:bodyPr>
          <a:lstStyle/>
          <a:p>
            <a:r>
              <a:rPr lang="en-US" sz="2400" b="1" dirty="0"/>
              <a:t>Figure 2: </a:t>
            </a:r>
            <a:r>
              <a:rPr lang="en-US" sz="2400" dirty="0"/>
              <a:t>Spectra of the leading and trailing hemispheres of four Uranian moons obtained with the Lowell Discovery Telescope. The leading hemispheres (shades of blue) of Titania and Oberon (the bottom two spectra groups) have a more reddish slope than their trailing hemispheres (shades of orange). Data points with errors are photometry taken with the Table Mountain Observatory 60” telescope in 2005.</a:t>
            </a:r>
          </a:p>
        </p:txBody>
      </p:sp>
      <p:pic>
        <p:nvPicPr>
          <p:cNvPr id="28" name="Picture 27" descr="A diagram of a reddening process&#10;&#10;Description automatically generated">
            <a:extLst>
              <a:ext uri="{FF2B5EF4-FFF2-40B4-BE49-F238E27FC236}">
                <a16:creationId xmlns:a16="http://schemas.microsoft.com/office/drawing/2014/main" id="{7F96AD89-3330-20FC-D0D9-810A6F0E254F}"/>
              </a:ext>
            </a:extLst>
          </p:cNvPr>
          <p:cNvPicPr>
            <a:picLocks noChangeAspect="1"/>
          </p:cNvPicPr>
          <p:nvPr/>
        </p:nvPicPr>
        <p:blipFill>
          <a:blip r:embed="rId4"/>
          <a:stretch>
            <a:fillRect/>
          </a:stretch>
        </p:blipFill>
        <p:spPr>
          <a:xfrm>
            <a:off x="11667195" y="12316146"/>
            <a:ext cx="8063492" cy="4355555"/>
          </a:xfrm>
          <a:prstGeom prst="rect">
            <a:avLst/>
          </a:prstGeom>
        </p:spPr>
      </p:pic>
      <p:sp>
        <p:nvSpPr>
          <p:cNvPr id="29" name="TextBox 28">
            <a:extLst>
              <a:ext uri="{FF2B5EF4-FFF2-40B4-BE49-F238E27FC236}">
                <a16:creationId xmlns:a16="http://schemas.microsoft.com/office/drawing/2014/main" id="{2E99ECB1-4483-B41C-F75D-63E73651F1BE}"/>
              </a:ext>
            </a:extLst>
          </p:cNvPr>
          <p:cNvSpPr txBox="1"/>
          <p:nvPr/>
        </p:nvSpPr>
        <p:spPr>
          <a:xfrm>
            <a:off x="10522131" y="16794163"/>
            <a:ext cx="9906805" cy="830997"/>
          </a:xfrm>
          <a:prstGeom prst="rect">
            <a:avLst/>
          </a:prstGeom>
          <a:noFill/>
        </p:spPr>
        <p:txBody>
          <a:bodyPr wrap="square" rtlCol="0">
            <a:spAutoFit/>
          </a:bodyPr>
          <a:lstStyle/>
          <a:p>
            <a:r>
              <a:rPr lang="en-US" sz="2400" b="1" dirty="0"/>
              <a:t>Figure 1: </a:t>
            </a:r>
            <a:r>
              <a:rPr lang="en-US" sz="2400" dirty="0"/>
              <a:t>A diagram of how external processes can affect one side of a moon more than another.</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3617</TotalTime>
  <Words>756</Words>
  <Application>Microsoft Office PowerPoint</Application>
  <PresentationFormat>Custom</PresentationFormat>
  <Paragraphs>37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DeColibus, Riley A (US 3222-Affiliate)</cp:lastModifiedBy>
  <cp:revision>104</cp:revision>
  <dcterms:created xsi:type="dcterms:W3CDTF">2022-08-22T17:05:38Z</dcterms:created>
  <dcterms:modified xsi:type="dcterms:W3CDTF">2025-10-10T18:50:34Z</dcterms:modified>
</cp:coreProperties>
</file>